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ebo Bold" pitchFamily="2" charset="-79"/>
      <p:regular r:id="rId14"/>
      <p:bold r:id="rId15"/>
    </p:embeddedFont>
    <p:embeddedFont>
      <p:font typeface="PoynterOSDisp" panose="02000803080000020004" pitchFamily="2" charset="77"/>
      <p:regular r:id="rId16"/>
      <p:bold r:id="rId17"/>
      <p:italic r:id="rId18"/>
      <p:boldItalic r:id="rId19"/>
    </p:embeddedFont>
    <p:embeddedFont>
      <p:font typeface="Proxima Nova 1" panose="02000506030000020004" pitchFamily="2" charset="0"/>
      <p:regular r:id="rId20"/>
      <p:bold r:id="rId21"/>
      <p:italic r:id="rId22"/>
      <p:boldItalic r:id="rId23"/>
    </p:embeddedFont>
    <p:embeddedFont>
      <p:font typeface="Proxima Nova 2" panose="02000506030000020004" pitchFamily="2" charset="0"/>
      <p:regular r:id="rId24"/>
      <p:bold r:id="rId25"/>
      <p:italic r:id="rId26"/>
      <p:boldItalic r:id="rId27"/>
    </p:embeddedFont>
    <p:embeddedFont>
      <p:font typeface="Proxima Nova 2 Bold" panose="02000506030000020004" pitchFamily="2" charset="0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60" d="100"/>
          <a:sy n="60" d="100"/>
        </p:scale>
        <p:origin x="200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28900" y="1511479"/>
            <a:ext cx="3259100" cy="881654"/>
          </a:xfrm>
          <a:prstGeom prst="rect">
            <a:avLst/>
          </a:prstGeom>
          <a:solidFill>
            <a:srgbClr val="F6D2CB"/>
          </a:solidFill>
        </p:spPr>
      </p:sp>
      <p:sp>
        <p:nvSpPr>
          <p:cNvPr id="3" name="TextBox 3"/>
          <p:cNvSpPr txBox="1"/>
          <p:nvPr/>
        </p:nvSpPr>
        <p:spPr>
          <a:xfrm>
            <a:off x="9612278" y="2992132"/>
            <a:ext cx="8527547" cy="429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EFA9A2"/>
                </a:solidFill>
                <a:latin typeface="PoynterOSDisp"/>
              </a:rPr>
              <a:t>Panel Discussion #73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2C606C"/>
                </a:solidFill>
                <a:latin typeface="PoynterOSDisp"/>
              </a:rPr>
              <a:t>Making Mighty Moves: Overcoming Imposter Syndrome One Present Moment at a Time</a:t>
            </a:r>
          </a:p>
        </p:txBody>
      </p:sp>
      <p:sp>
        <p:nvSpPr>
          <p:cNvPr id="4" name="TextBox 4"/>
          <p:cNvSpPr txBox="1"/>
          <p:nvPr/>
        </p:nvSpPr>
        <p:spPr>
          <a:xfrm rot="5400000">
            <a:off x="14808588" y="7012824"/>
            <a:ext cx="4466716" cy="45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191919"/>
                </a:solidFill>
                <a:latin typeface="Proxima Nova 1"/>
              </a:rPr>
              <a:t>#ACBSWC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951509" y="1019175"/>
            <a:ext cx="1413883" cy="13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2C606C"/>
                </a:solidFill>
                <a:latin typeface="PoynterOSDisp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63153" y="44568"/>
            <a:ext cx="7080847" cy="10287000"/>
            <a:chOff x="0" y="0"/>
            <a:chExt cx="1913890" cy="278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2780485"/>
            </a:xfrm>
            <a:custGeom>
              <a:avLst/>
              <a:gdLst/>
              <a:ahLst/>
              <a:cxnLst/>
              <a:rect l="l" t="t" r="r" b="b"/>
              <a:pathLst>
                <a:path w="1913890" h="2780485">
                  <a:moveTo>
                    <a:pt x="0" y="0"/>
                  </a:moveTo>
                  <a:lnTo>
                    <a:pt x="1913890" y="0"/>
                  </a:lnTo>
                  <a:lnTo>
                    <a:pt x="1913890" y="2780485"/>
                  </a:lnTo>
                  <a:lnTo>
                    <a:pt x="0" y="2780485"/>
                  </a:lnTo>
                  <a:close/>
                </a:path>
              </a:pathLst>
            </a:custGeom>
            <a:solidFill>
              <a:srgbClr val="9DBF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265" r="265"/>
          <a:stretch>
            <a:fillRect/>
          </a:stretch>
        </p:blipFill>
        <p:spPr>
          <a:xfrm>
            <a:off x="262504" y="2393133"/>
            <a:ext cx="8469249" cy="5321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511479"/>
            <a:ext cx="3259100" cy="881654"/>
          </a:xfrm>
          <a:prstGeom prst="rect">
            <a:avLst/>
          </a:prstGeom>
          <a:solidFill>
            <a:srgbClr val="9DBFCC"/>
          </a:solidFill>
        </p:spPr>
      </p:sp>
      <p:sp>
        <p:nvSpPr>
          <p:cNvPr id="3" name="AutoShape 3"/>
          <p:cNvSpPr/>
          <p:nvPr/>
        </p:nvSpPr>
        <p:spPr>
          <a:xfrm>
            <a:off x="10566997" y="0"/>
            <a:ext cx="7721003" cy="10287000"/>
          </a:xfrm>
          <a:prstGeom prst="rect">
            <a:avLst/>
          </a:prstGeom>
          <a:solidFill>
            <a:srgbClr val="F6D2CB"/>
          </a:solidFill>
        </p:spPr>
      </p:sp>
      <p:grpSp>
        <p:nvGrpSpPr>
          <p:cNvPr id="4" name="Group 4"/>
          <p:cNvGrpSpPr/>
          <p:nvPr/>
        </p:nvGrpSpPr>
        <p:grpSpPr>
          <a:xfrm>
            <a:off x="11835293" y="3414563"/>
            <a:ext cx="5699839" cy="4746447"/>
            <a:chOff x="0" y="0"/>
            <a:chExt cx="7599785" cy="6328596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7599785" cy="482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>
                  <a:solidFill>
                    <a:srgbClr val="2C606C"/>
                  </a:solidFill>
                  <a:latin typeface="Proxima Nova 2"/>
                </a:rPr>
                <a:t>Introduction</a:t>
              </a:r>
            </a:p>
            <a:p>
              <a:pPr>
                <a:lnSpc>
                  <a:spcPts val="9599"/>
                </a:lnSpc>
              </a:pPr>
              <a:endParaRPr lang="en-US" sz="7999">
                <a:solidFill>
                  <a:srgbClr val="2C606C"/>
                </a:solidFill>
                <a:latin typeface="Proxima Nova 2"/>
              </a:endParaRPr>
            </a:p>
            <a:p>
              <a:pPr>
                <a:lnSpc>
                  <a:spcPts val="9599"/>
                </a:lnSpc>
              </a:pPr>
              <a:endParaRPr lang="en-US" sz="7999">
                <a:solidFill>
                  <a:srgbClr val="2C606C"/>
                </a:solidFill>
                <a:latin typeface="Proxima Nova 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59542"/>
              <a:ext cx="7599785" cy="569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486150" y="0"/>
            <a:ext cx="7080847" cy="10287000"/>
            <a:chOff x="0" y="0"/>
            <a:chExt cx="1913890" cy="27804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2780485"/>
            </a:xfrm>
            <a:custGeom>
              <a:avLst/>
              <a:gdLst/>
              <a:ahLst/>
              <a:cxnLst/>
              <a:rect l="l" t="t" r="r" b="b"/>
              <a:pathLst>
                <a:path w="1913890" h="2780485">
                  <a:moveTo>
                    <a:pt x="0" y="0"/>
                  </a:moveTo>
                  <a:lnTo>
                    <a:pt x="1913890" y="0"/>
                  </a:lnTo>
                  <a:lnTo>
                    <a:pt x="1913890" y="2780485"/>
                  </a:lnTo>
                  <a:lnTo>
                    <a:pt x="0" y="2780485"/>
                  </a:lnTo>
                  <a:close/>
                </a:path>
              </a:pathLst>
            </a:custGeom>
            <a:solidFill>
              <a:srgbClr val="9DBFC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7919" y="2393133"/>
            <a:ext cx="5915048" cy="5907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60342" y="5143500"/>
            <a:ext cx="6049741" cy="13485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22608" y="1019175"/>
            <a:ext cx="1413883" cy="13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EFA9A2"/>
                </a:solidFill>
                <a:latin typeface="PoynterOSDisp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1480475" y="6376324"/>
            <a:ext cx="5259440" cy="50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149">
                <a:solidFill>
                  <a:srgbClr val="191919"/>
                </a:solidFill>
                <a:latin typeface="Proxima Nova 1"/>
              </a:rPr>
              <a:t>#ACBSWC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28900" y="1511479"/>
            <a:ext cx="3259100" cy="881654"/>
          </a:xfrm>
          <a:prstGeom prst="rect">
            <a:avLst/>
          </a:prstGeom>
          <a:solidFill>
            <a:srgbClr val="F6D2CB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4243145" cy="10287000"/>
          </a:xfrm>
          <a:prstGeom prst="rect">
            <a:avLst/>
          </a:prstGeom>
          <a:solidFill>
            <a:srgbClr val="FDF7F6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2428271"/>
            <a:ext cx="9271844" cy="7401341"/>
            <a:chOff x="0" y="0"/>
            <a:chExt cx="12362459" cy="9868454"/>
          </a:xfrm>
        </p:grpSpPr>
        <p:sp>
          <p:nvSpPr>
            <p:cNvPr id="5" name="TextBox 5"/>
            <p:cNvSpPr txBox="1"/>
            <p:nvPr/>
          </p:nvSpPr>
          <p:spPr>
            <a:xfrm>
              <a:off x="0" y="6733031"/>
              <a:ext cx="12362459" cy="313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Typically high achievers who are unable to internalize successes and attribute accomplishments to external factors (e.g., luck) rather than abilities</a:t>
              </a:r>
            </a:p>
            <a:p>
              <a:pPr>
                <a:lnSpc>
                  <a:spcPts val="3919"/>
                </a:lnSpc>
              </a:pPr>
              <a:endParaRPr lang="en-US" sz="2800">
                <a:solidFill>
                  <a:srgbClr val="191919"/>
                </a:solidFill>
                <a:latin typeface="Proxima Nova 1"/>
              </a:endParaRPr>
            </a:p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More common in women and minorities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845085"/>
              <a:ext cx="12362459" cy="716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65">
                  <a:solidFill>
                    <a:srgbClr val="2C606C"/>
                  </a:solidFill>
                  <a:latin typeface="Proxima Nova 2 Bold"/>
                </a:rPr>
                <a:t>WHO IT AFFECTS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425817"/>
              <a:ext cx="12362459" cy="59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Estimated to affect 70% of people at some point in their lives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537871"/>
              <a:ext cx="12362459" cy="716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65">
                  <a:solidFill>
                    <a:srgbClr val="2C606C"/>
                  </a:solidFill>
                  <a:latin typeface="Proxima Nova 2 Bold"/>
                </a:rPr>
                <a:t>PREVALENCE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21271"/>
              <a:ext cx="12362459" cy="186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A pattern of behavior where individuals doubt their competence and have a persistent fear of being exposed as a fraud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2362459" cy="716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65">
                  <a:solidFill>
                    <a:srgbClr val="2C606C"/>
                  </a:solidFill>
                  <a:latin typeface="Proxima Nova 2 Bold"/>
                </a:rPr>
                <a:t>DEFINED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18344" y="3361867"/>
            <a:ext cx="5540107" cy="692513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951509" y="1019175"/>
            <a:ext cx="1413883" cy="13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2C606C"/>
                </a:solidFill>
                <a:latin typeface="Heebo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 rot="5400000">
            <a:off x="14987927" y="6179263"/>
            <a:ext cx="5259440" cy="50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spc="149">
                <a:solidFill>
                  <a:srgbClr val="191919"/>
                </a:solidFill>
                <a:latin typeface="Proxima Nova 1"/>
              </a:rPr>
              <a:t>#ACBSWC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97295"/>
            <a:ext cx="11253741" cy="145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>
                <a:solidFill>
                  <a:srgbClr val="2C606C"/>
                </a:solidFill>
                <a:latin typeface="PoynterOSDisp"/>
              </a:rPr>
              <a:t>Imposter Syndrome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9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511479"/>
            <a:ext cx="3259100" cy="881654"/>
          </a:xfrm>
          <a:prstGeom prst="rect">
            <a:avLst/>
          </a:prstGeom>
          <a:solidFill>
            <a:srgbClr val="9DBFCC"/>
          </a:solidFill>
        </p:spPr>
      </p:sp>
      <p:sp>
        <p:nvSpPr>
          <p:cNvPr id="3" name="AutoShape 3"/>
          <p:cNvSpPr/>
          <p:nvPr/>
        </p:nvSpPr>
        <p:spPr>
          <a:xfrm>
            <a:off x="6568959" y="0"/>
            <a:ext cx="13620334" cy="10287000"/>
          </a:xfrm>
          <a:prstGeom prst="rect">
            <a:avLst/>
          </a:prstGeom>
          <a:solidFill>
            <a:srgbClr val="F6D2CB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63702" y="3175682"/>
            <a:ext cx="2333489" cy="2469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487821" y="3069332"/>
            <a:ext cx="3293038" cy="2681999"/>
            <a:chOff x="0" y="0"/>
            <a:chExt cx="4390717" cy="3575998"/>
          </a:xfrm>
        </p:grpSpPr>
        <p:sp>
          <p:nvSpPr>
            <p:cNvPr id="6" name="TextBox 6"/>
            <p:cNvSpPr txBox="1"/>
            <p:nvPr/>
          </p:nvSpPr>
          <p:spPr>
            <a:xfrm>
              <a:off x="0" y="1709815"/>
              <a:ext cx="4390717" cy="186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Must have natural ability to master tasks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390717" cy="147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65">
                  <a:solidFill>
                    <a:srgbClr val="2C606C"/>
                  </a:solidFill>
                  <a:latin typeface="Proxima Nova 2 Bold"/>
                </a:rPr>
                <a:t>THE NATURAL GENIUS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80859" y="3175682"/>
            <a:ext cx="1260026" cy="24545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61465" y="7105153"/>
            <a:ext cx="2007494" cy="15256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565212" y="1019175"/>
            <a:ext cx="11253741" cy="145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>
                <a:solidFill>
                  <a:srgbClr val="FDF7F6"/>
                </a:solidFill>
                <a:latin typeface="PoynterOSDisp"/>
              </a:rPr>
              <a:t>Five Subtypes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5453" y="3458692"/>
            <a:ext cx="1569653" cy="15559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61572" y="6995973"/>
            <a:ext cx="1851359" cy="190371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525916" y="6812580"/>
            <a:ext cx="3293038" cy="2110841"/>
            <a:chOff x="0" y="0"/>
            <a:chExt cx="4390717" cy="281445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48271"/>
              <a:ext cx="4390717" cy="186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Fears being exposed as inexperienced or unknowledgeable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4390717" cy="716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65">
                  <a:solidFill>
                    <a:srgbClr val="2C606C"/>
                  </a:solidFill>
                  <a:latin typeface="Proxima Nova 2 Bold"/>
                </a:rPr>
                <a:t>THE EXPERT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05019" y="4789939"/>
            <a:ext cx="3578788" cy="2206034"/>
            <a:chOff x="0" y="0"/>
            <a:chExt cx="4771717" cy="294137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709815"/>
              <a:ext cx="4771717" cy="1231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Has excessively high standards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4771717" cy="147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65">
                  <a:solidFill>
                    <a:srgbClr val="2C606C"/>
                  </a:solidFill>
                  <a:latin typeface="Proxima Nova 2 Bold"/>
                </a:rPr>
                <a:t>THE PERFECTIONIST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191537" y="3175682"/>
            <a:ext cx="3293038" cy="2681999"/>
            <a:chOff x="0" y="0"/>
            <a:chExt cx="4390717" cy="357599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709815"/>
              <a:ext cx="4390717" cy="186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Works harder and harder to measure up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4390717" cy="147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65">
                  <a:solidFill>
                    <a:srgbClr val="2C606C"/>
                  </a:solidFill>
                  <a:latin typeface="Proxima Nova 2 Bold"/>
                </a:rPr>
                <a:t>THE SUPERPERSON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2608" y="1019175"/>
            <a:ext cx="1413883" cy="13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6D2CB"/>
                </a:solidFill>
                <a:latin typeface="Proxima Nova 2"/>
              </a:rPr>
              <a:t>04</a:t>
            </a:r>
          </a:p>
        </p:txBody>
      </p:sp>
      <p:sp>
        <p:nvSpPr>
          <p:cNvPr id="23" name="TextBox 23"/>
          <p:cNvSpPr txBox="1"/>
          <p:nvPr/>
        </p:nvSpPr>
        <p:spPr>
          <a:xfrm rot="-5400000">
            <a:off x="-1853276" y="7066731"/>
            <a:ext cx="5259440" cy="50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149">
                <a:solidFill>
                  <a:srgbClr val="191919"/>
                </a:solidFill>
                <a:latin typeface="Proxima Nova 1"/>
              </a:rPr>
              <a:t>#ACBSWC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164051" y="6995973"/>
            <a:ext cx="3293038" cy="1634876"/>
            <a:chOff x="0" y="0"/>
            <a:chExt cx="4390717" cy="217983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948271"/>
              <a:ext cx="4390717" cy="1231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191919"/>
                  </a:solidFill>
                  <a:latin typeface="Proxima Nova 1"/>
                </a:rPr>
                <a:t>Asking for help reveals fraudulence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4390717" cy="716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65">
                  <a:solidFill>
                    <a:srgbClr val="2C606C"/>
                  </a:solidFill>
                  <a:latin typeface="Proxima Nova 2 Bold"/>
                </a:rPr>
                <a:t>THE SOLOIST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28900" y="1511479"/>
            <a:ext cx="3259100" cy="881654"/>
          </a:xfrm>
          <a:prstGeom prst="rect">
            <a:avLst/>
          </a:prstGeom>
          <a:solidFill>
            <a:srgbClr val="EFA9A2"/>
          </a:solidFill>
        </p:spPr>
      </p:sp>
      <p:grpSp>
        <p:nvGrpSpPr>
          <p:cNvPr id="3" name="Group 3"/>
          <p:cNvGrpSpPr/>
          <p:nvPr/>
        </p:nvGrpSpPr>
        <p:grpSpPr>
          <a:xfrm>
            <a:off x="1573646" y="6406880"/>
            <a:ext cx="3446236" cy="3493410"/>
            <a:chOff x="0" y="0"/>
            <a:chExt cx="4594982" cy="4657880"/>
          </a:xfrm>
        </p:grpSpPr>
        <p:sp>
          <p:nvSpPr>
            <p:cNvPr id="4" name="TextBox 4"/>
            <p:cNvSpPr txBox="1"/>
            <p:nvPr/>
          </p:nvSpPr>
          <p:spPr>
            <a:xfrm>
              <a:off x="319276" y="4440353"/>
              <a:ext cx="855141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74417" y="4440353"/>
              <a:ext cx="855141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29558" y="4440353"/>
              <a:ext cx="855141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000000"/>
                  </a:solidFill>
                  <a:latin typeface="Arimo"/>
                </a:rPr>
                <a:t>SUCESS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884699" y="4440353"/>
              <a:ext cx="855141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739841" y="4440353"/>
              <a:ext cx="855141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endParaRPr/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319276" y="99239"/>
              <a:ext cx="4275706" cy="4275706"/>
              <a:chOff x="0" y="0"/>
              <a:chExt cx="10287000" cy="10287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-19050"/>
              <a:ext cx="234817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6"/>
                </a:lnSpc>
              </a:pPr>
              <a:r>
                <a:rPr lang="en-US" sz="997">
                  <a:solidFill>
                    <a:srgbClr val="000000"/>
                  </a:solidFill>
                  <a:latin typeface="Arimo"/>
                </a:rPr>
                <a:t>25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36091"/>
              <a:ext cx="234817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6"/>
                </a:lnSpc>
              </a:pPr>
              <a:r>
                <a:rPr lang="en-US" sz="997">
                  <a:solidFill>
                    <a:srgbClr val="000000"/>
                  </a:solidFill>
                  <a:latin typeface="Arimo"/>
                </a:rPr>
                <a:t>20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691232"/>
              <a:ext cx="234817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6"/>
                </a:lnSpc>
              </a:pPr>
              <a:r>
                <a:rPr lang="en-US" sz="997">
                  <a:solidFill>
                    <a:srgbClr val="000000"/>
                  </a:solidFill>
                  <a:latin typeface="Arimo"/>
                </a:rPr>
                <a:t>15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546374"/>
              <a:ext cx="234817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6"/>
                </a:lnSpc>
              </a:pPr>
              <a:r>
                <a:rPr lang="en-US" sz="997">
                  <a:solidFill>
                    <a:srgbClr val="000000"/>
                  </a:solidFill>
                  <a:latin typeface="Arimo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3943" y="3401515"/>
              <a:ext cx="140874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6"/>
                </a:lnSpc>
              </a:pPr>
              <a:r>
                <a:rPr lang="en-US" sz="997">
                  <a:solidFill>
                    <a:srgbClr val="000000"/>
                  </a:solidFill>
                  <a:latin typeface="Arimo"/>
                </a:rPr>
                <a:t>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3943" y="4256656"/>
              <a:ext cx="140874" cy="2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6"/>
                </a:lnSpc>
              </a:pPr>
              <a:r>
                <a:rPr lang="en-US" sz="997">
                  <a:solidFill>
                    <a:srgbClr val="000000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319276" y="99239"/>
              <a:ext cx="4275706" cy="4275706"/>
              <a:chOff x="0" y="0"/>
              <a:chExt cx="10287000" cy="10287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965200" y="6151932"/>
                <a:ext cx="2141043" cy="2140884"/>
              </a:xfrm>
              <a:custGeom>
                <a:avLst/>
                <a:gdLst/>
                <a:ahLst/>
                <a:cxnLst/>
                <a:rect l="l" t="t" r="r" b="b"/>
                <a:pathLst>
                  <a:path w="2141043" h="2140884">
                    <a:moveTo>
                      <a:pt x="127000" y="2077668"/>
                    </a:moveTo>
                    <a:cubicBezTo>
                      <a:pt x="126844" y="2042709"/>
                      <a:pt x="98460" y="2014452"/>
                      <a:pt x="63500" y="2014452"/>
                    </a:cubicBezTo>
                    <a:cubicBezTo>
                      <a:pt x="28540" y="2014452"/>
                      <a:pt x="156" y="2042709"/>
                      <a:pt x="0" y="2077668"/>
                    </a:cubicBezTo>
                    <a:cubicBezTo>
                      <a:pt x="156" y="2112627"/>
                      <a:pt x="28540" y="2140884"/>
                      <a:pt x="63500" y="2140884"/>
                    </a:cubicBezTo>
                    <a:cubicBezTo>
                      <a:pt x="98460" y="2140884"/>
                      <a:pt x="126844" y="2112627"/>
                      <a:pt x="127000" y="2077668"/>
                    </a:cubicBezTo>
                    <a:close/>
                    <a:moveTo>
                      <a:pt x="43357" y="2057400"/>
                    </a:moveTo>
                    <a:lnTo>
                      <a:pt x="83643" y="2097936"/>
                    </a:lnTo>
                    <a:lnTo>
                      <a:pt x="2141043" y="40536"/>
                    </a:lnTo>
                    <a:lnTo>
                      <a:pt x="2100757" y="0"/>
                    </a:lnTo>
                    <a:close/>
                  </a:path>
                </a:pathLst>
              </a:custGeom>
              <a:solidFill>
                <a:srgbClr val="2C606C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3022600" y="4913218"/>
                <a:ext cx="2135535" cy="1322199"/>
              </a:xfrm>
              <a:custGeom>
                <a:avLst/>
                <a:gdLst/>
                <a:ahLst/>
                <a:cxnLst/>
                <a:rect l="l" t="t" r="r" b="b"/>
                <a:pathLst>
                  <a:path w="2135535" h="1322199">
                    <a:moveTo>
                      <a:pt x="127000" y="1258982"/>
                    </a:moveTo>
                    <a:cubicBezTo>
                      <a:pt x="126844" y="1224023"/>
                      <a:pt x="98459" y="1195765"/>
                      <a:pt x="63500" y="1195765"/>
                    </a:cubicBezTo>
                    <a:cubicBezTo>
                      <a:pt x="28541" y="1195765"/>
                      <a:pt x="156" y="1224023"/>
                      <a:pt x="0" y="1258982"/>
                    </a:cubicBezTo>
                    <a:cubicBezTo>
                      <a:pt x="156" y="1293941"/>
                      <a:pt x="28541" y="1322199"/>
                      <a:pt x="63500" y="1322199"/>
                    </a:cubicBezTo>
                    <a:cubicBezTo>
                      <a:pt x="98459" y="1322199"/>
                      <a:pt x="126844" y="1293941"/>
                      <a:pt x="127000" y="1258982"/>
                    </a:cubicBezTo>
                    <a:close/>
                    <a:moveTo>
                      <a:pt x="48865" y="1234439"/>
                    </a:moveTo>
                    <a:lnTo>
                      <a:pt x="78135" y="1283525"/>
                    </a:lnTo>
                    <a:lnTo>
                      <a:pt x="2135535" y="49085"/>
                    </a:lnTo>
                    <a:lnTo>
                      <a:pt x="2106265" y="0"/>
                    </a:lnTo>
                    <a:close/>
                  </a:path>
                </a:pathLst>
              </a:custGeom>
              <a:solidFill>
                <a:srgbClr val="2C606C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080000" y="3269473"/>
                <a:ext cx="2138683" cy="1731503"/>
              </a:xfrm>
              <a:custGeom>
                <a:avLst/>
                <a:gdLst/>
                <a:ahLst/>
                <a:cxnLst/>
                <a:rect l="l" t="t" r="r" b="b"/>
                <a:pathLst>
                  <a:path w="2138683" h="1731503">
                    <a:moveTo>
                      <a:pt x="127000" y="1668287"/>
                    </a:moveTo>
                    <a:cubicBezTo>
                      <a:pt x="126844" y="1633328"/>
                      <a:pt x="98459" y="1605070"/>
                      <a:pt x="63500" y="1605070"/>
                    </a:cubicBezTo>
                    <a:cubicBezTo>
                      <a:pt x="28541" y="1605070"/>
                      <a:pt x="156" y="1633328"/>
                      <a:pt x="0" y="1668287"/>
                    </a:cubicBezTo>
                    <a:cubicBezTo>
                      <a:pt x="156" y="1703246"/>
                      <a:pt x="28541" y="1731504"/>
                      <a:pt x="63500" y="1731504"/>
                    </a:cubicBezTo>
                    <a:cubicBezTo>
                      <a:pt x="98459" y="1731504"/>
                      <a:pt x="126844" y="1703246"/>
                      <a:pt x="127000" y="1668287"/>
                    </a:cubicBezTo>
                    <a:close/>
                    <a:moveTo>
                      <a:pt x="45716" y="1645920"/>
                    </a:moveTo>
                    <a:lnTo>
                      <a:pt x="81284" y="1690654"/>
                    </a:lnTo>
                    <a:lnTo>
                      <a:pt x="2138683" y="44734"/>
                    </a:lnTo>
                    <a:lnTo>
                      <a:pt x="2103117" y="0"/>
                    </a:lnTo>
                    <a:close/>
                  </a:path>
                </a:pathLst>
              </a:custGeom>
              <a:solidFill>
                <a:srgbClr val="2C606C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137400" y="-63217"/>
                <a:ext cx="2184400" cy="3418273"/>
              </a:xfrm>
              <a:custGeom>
                <a:avLst/>
                <a:gdLst/>
                <a:ahLst/>
                <a:cxnLst/>
                <a:rect l="l" t="t" r="r" b="b"/>
                <a:pathLst>
                  <a:path w="2184400" h="3418273">
                    <a:moveTo>
                      <a:pt x="127000" y="3355057"/>
                    </a:moveTo>
                    <a:cubicBezTo>
                      <a:pt x="126843" y="3320098"/>
                      <a:pt x="98460" y="3291840"/>
                      <a:pt x="63500" y="3291840"/>
                    </a:cubicBezTo>
                    <a:cubicBezTo>
                      <a:pt x="28540" y="3291840"/>
                      <a:pt x="157" y="3320098"/>
                      <a:pt x="0" y="3355057"/>
                    </a:cubicBezTo>
                    <a:cubicBezTo>
                      <a:pt x="157" y="3390016"/>
                      <a:pt x="28540" y="3418274"/>
                      <a:pt x="63500" y="3418274"/>
                    </a:cubicBezTo>
                    <a:cubicBezTo>
                      <a:pt x="98460" y="3418274"/>
                      <a:pt x="126843" y="3390016"/>
                      <a:pt x="127000" y="3355057"/>
                    </a:cubicBezTo>
                    <a:close/>
                    <a:moveTo>
                      <a:pt x="39311" y="3339845"/>
                    </a:moveTo>
                    <a:lnTo>
                      <a:pt x="87689" y="3370269"/>
                    </a:lnTo>
                    <a:lnTo>
                      <a:pt x="2145089" y="78429"/>
                    </a:lnTo>
                    <a:lnTo>
                      <a:pt x="2096711" y="48005"/>
                    </a:lnTo>
                    <a:close/>
                    <a:moveTo>
                      <a:pt x="2184400" y="63217"/>
                    </a:moveTo>
                    <a:lnTo>
                      <a:pt x="2184400" y="63217"/>
                    </a:ln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lnTo>
                      <a:pt x="2057400" y="63217"/>
                    </a:lnTo>
                    <a:cubicBezTo>
                      <a:pt x="2057557" y="98176"/>
                      <a:pt x="2085940" y="126434"/>
                      <a:pt x="2120900" y="126434"/>
                    </a:cubicBezTo>
                    <a:cubicBezTo>
                      <a:pt x="2155860" y="126434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rgbClr val="2C606C"/>
              </a:solidFill>
            </p:spPr>
          </p:sp>
        </p:grp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64046" y="6406880"/>
            <a:ext cx="3359908" cy="32717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rcRect t="2423" b="2423"/>
          <a:stretch>
            <a:fillRect/>
          </a:stretch>
        </p:blipFill>
        <p:spPr>
          <a:xfrm>
            <a:off x="12781069" y="6036923"/>
            <a:ext cx="4352264" cy="3863367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028700" y="1019175"/>
            <a:ext cx="13382497" cy="107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2C606C"/>
                </a:solidFill>
                <a:latin typeface="PoynterOSDisp"/>
              </a:rPr>
              <a:t>The Good, The Bad, &amp; The Great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60208" y="3046133"/>
            <a:ext cx="5073112" cy="2083526"/>
            <a:chOff x="0" y="0"/>
            <a:chExt cx="6764150" cy="277803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1140960"/>
              <a:ext cx="6764150" cy="163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191919"/>
                  </a:solidFill>
                  <a:latin typeface="Proxima Nova 1"/>
                </a:rPr>
                <a:t>Imposter Syndrome is correlated with success!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6764150" cy="928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210">
                  <a:solidFill>
                    <a:srgbClr val="EFA9A2"/>
                  </a:solidFill>
                  <a:latin typeface="Proxima Nova 2 Bold"/>
                </a:rPr>
                <a:t>GOOD NEWS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641698" y="3046133"/>
            <a:ext cx="5073112" cy="2718146"/>
            <a:chOff x="0" y="0"/>
            <a:chExt cx="6764150" cy="3624195"/>
          </a:xfrm>
        </p:grpSpPr>
        <p:sp>
          <p:nvSpPr>
            <p:cNvPr id="34" name="TextBox 34"/>
            <p:cNvSpPr txBox="1"/>
            <p:nvPr/>
          </p:nvSpPr>
          <p:spPr>
            <a:xfrm>
              <a:off x="0" y="1140960"/>
              <a:ext cx="6764150" cy="2483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191919"/>
                  </a:solidFill>
                  <a:latin typeface="Proxima Nova 1"/>
                </a:rPr>
                <a:t>Imposter Syndrome doesn't disappear with achievement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76200"/>
              <a:ext cx="6764150" cy="928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210">
                  <a:solidFill>
                    <a:srgbClr val="EFA9A2"/>
                  </a:solidFill>
                  <a:latin typeface="Proxima Nova 2 Bold"/>
                </a:rPr>
                <a:t>BAD NEWS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5951509" y="1019175"/>
            <a:ext cx="1413883" cy="13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2C606C"/>
                </a:solidFill>
                <a:latin typeface="Proxima Nova 2"/>
              </a:rPr>
              <a:t>05</a:t>
            </a:r>
          </a:p>
        </p:txBody>
      </p:sp>
      <p:sp>
        <p:nvSpPr>
          <p:cNvPr id="37" name="TextBox 37"/>
          <p:cNvSpPr txBox="1"/>
          <p:nvPr/>
        </p:nvSpPr>
        <p:spPr>
          <a:xfrm rot="5400000">
            <a:off x="-1999582" y="6906732"/>
            <a:ext cx="5259440" cy="33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spc="99">
                <a:solidFill>
                  <a:srgbClr val="191919"/>
                </a:solidFill>
                <a:latin typeface="Proxima Nova 1"/>
              </a:rPr>
              <a:t>#ACBSWC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492344" y="3046133"/>
            <a:ext cx="5073112" cy="2083526"/>
            <a:chOff x="0" y="0"/>
            <a:chExt cx="6764150" cy="2778035"/>
          </a:xfrm>
        </p:grpSpPr>
        <p:sp>
          <p:nvSpPr>
            <p:cNvPr id="39" name="TextBox 39"/>
            <p:cNvSpPr txBox="1"/>
            <p:nvPr/>
          </p:nvSpPr>
          <p:spPr>
            <a:xfrm>
              <a:off x="0" y="1140960"/>
              <a:ext cx="6764150" cy="163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endParaRPr/>
            </a:p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191919"/>
                  </a:solidFill>
                  <a:latin typeface="Proxima Nova 1"/>
                </a:rPr>
                <a:t>ACT can help!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6764150" cy="928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210">
                  <a:solidFill>
                    <a:srgbClr val="EFA9A2"/>
                  </a:solidFill>
                  <a:latin typeface="Proxima Nova 2 Bold"/>
                </a:rPr>
                <a:t>GREAT NEWS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511479"/>
            <a:ext cx="3259100" cy="881654"/>
          </a:xfrm>
          <a:prstGeom prst="rect">
            <a:avLst/>
          </a:prstGeom>
          <a:solidFill>
            <a:srgbClr val="9DBF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57169" y="7275379"/>
            <a:ext cx="2986329" cy="29863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22213" y="7201601"/>
            <a:ext cx="1968456" cy="2958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7108" y="7201602"/>
            <a:ext cx="3053343" cy="30533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249792" y="6999372"/>
            <a:ext cx="5872766" cy="14276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78093" y="8554455"/>
            <a:ext cx="4749848" cy="14777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85950" y="838314"/>
            <a:ext cx="14026196" cy="8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>
                <a:solidFill>
                  <a:srgbClr val="2C606C"/>
                </a:solidFill>
                <a:latin typeface="PoynterOSDisp"/>
              </a:rPr>
              <a:t>Fierce (but possibly fraudulent) Panelists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2608" y="1019175"/>
            <a:ext cx="1413883" cy="13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EFA9A2"/>
                </a:solidFill>
                <a:latin typeface="Proxima Nova 2"/>
              </a:rPr>
              <a:t>06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-2092134" y="6747116"/>
            <a:ext cx="5259440" cy="50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149" dirty="0">
                <a:solidFill>
                  <a:srgbClr val="191919"/>
                </a:solidFill>
                <a:latin typeface="Proxima Nova 1"/>
              </a:rPr>
              <a:t>#ACBSWC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28560" y="5650689"/>
            <a:ext cx="3053342" cy="3117855"/>
            <a:chOff x="0" y="-1447621"/>
            <a:chExt cx="4071123" cy="415713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154248"/>
              <a:ext cx="4071123" cy="555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447621"/>
              <a:ext cx="4071123" cy="192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 spc="210" dirty="0">
                  <a:solidFill>
                    <a:srgbClr val="2C606C"/>
                  </a:solidFill>
                  <a:latin typeface="Proxima Nova 2 Bold"/>
                </a:rPr>
                <a:t>DR DEBBIE SORENSEN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51800" y="5742690"/>
            <a:ext cx="3138004" cy="3025854"/>
            <a:chOff x="0" y="-1324954"/>
            <a:chExt cx="4184006" cy="403447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154248"/>
              <a:ext cx="4122264" cy="555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1742" y="-1324954"/>
              <a:ext cx="4122264" cy="192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 spc="210" dirty="0">
                  <a:solidFill>
                    <a:srgbClr val="2C606C"/>
                  </a:solidFill>
                  <a:latin typeface="Proxima Nova 2 Bold"/>
                </a:rPr>
                <a:t>DR JANINA SCARLET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47890" y="5632428"/>
            <a:ext cx="3019682" cy="3136116"/>
            <a:chOff x="0" y="-1471969"/>
            <a:chExt cx="4026243" cy="418148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154248"/>
              <a:ext cx="3815416" cy="555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0827" y="-1471969"/>
              <a:ext cx="3815416" cy="1922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 spc="210" dirty="0">
                  <a:solidFill>
                    <a:srgbClr val="2C606C"/>
                  </a:solidFill>
                  <a:latin typeface="Proxima Nova 2 Bold"/>
                </a:rPr>
                <a:t>DR LISA COYNE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69746" y="5744586"/>
            <a:ext cx="4181232" cy="3023958"/>
            <a:chOff x="0" y="-1322425"/>
            <a:chExt cx="5574977" cy="4031943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154248"/>
              <a:ext cx="5186072" cy="555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88905" y="-1322425"/>
              <a:ext cx="5186072" cy="1922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 spc="210" dirty="0">
                  <a:solidFill>
                    <a:srgbClr val="2C606C"/>
                  </a:solidFill>
                  <a:latin typeface="Proxima Nova 2 Bold"/>
                </a:rPr>
                <a:t>DR MIRANDA MORRIS</a:t>
              </a:r>
            </a:p>
          </p:txBody>
        </p:sp>
      </p:grpSp>
      <p:pic>
        <p:nvPicPr>
          <p:cNvPr id="24" name="Picture 2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4661D6D-F5C6-584D-8223-AF46A06A7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49" y="2462761"/>
            <a:ext cx="2387786" cy="2984733"/>
          </a:xfrm>
          <a:prstGeom prst="rect">
            <a:avLst/>
          </a:prstGeom>
        </p:spPr>
      </p:pic>
      <p:pic>
        <p:nvPicPr>
          <p:cNvPr id="26" name="Picture 25" descr="A person posing for a picture&#10;&#10;Description automatically generated">
            <a:extLst>
              <a:ext uri="{FF2B5EF4-FFF2-40B4-BE49-F238E27FC236}">
                <a16:creationId xmlns:a16="http://schemas.microsoft.com/office/drawing/2014/main" id="{AB592AD7-FDC1-E043-BC67-C74C3F2E4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19" y="2409326"/>
            <a:ext cx="2490231" cy="2929123"/>
          </a:xfrm>
          <a:prstGeom prst="rect">
            <a:avLst/>
          </a:prstGeom>
        </p:spPr>
      </p:pic>
      <p:pic>
        <p:nvPicPr>
          <p:cNvPr id="28" name="Picture 27" descr="A person wearing glasses and a cup of coffee&#10;&#10;Description automatically generated">
            <a:extLst>
              <a:ext uri="{FF2B5EF4-FFF2-40B4-BE49-F238E27FC236}">
                <a16:creationId xmlns:a16="http://schemas.microsoft.com/office/drawing/2014/main" id="{91C98F24-A787-314C-B5BB-1EF1588D3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2" y="2462761"/>
            <a:ext cx="2089674" cy="2782110"/>
          </a:xfrm>
          <a:prstGeom prst="rect">
            <a:avLst/>
          </a:prstGeom>
        </p:spPr>
      </p:pic>
      <p:pic>
        <p:nvPicPr>
          <p:cNvPr id="30" name="Picture 2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26E22DE-884F-8E4C-8D96-03DDC5CBCC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10" y="2353715"/>
            <a:ext cx="2387787" cy="2984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28900" y="1511479"/>
            <a:ext cx="3259100" cy="881654"/>
          </a:xfrm>
          <a:prstGeom prst="rect">
            <a:avLst/>
          </a:prstGeom>
          <a:solidFill>
            <a:srgbClr val="F6D2C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7486" y="5899139"/>
            <a:ext cx="8293208" cy="43878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951509" y="1019175"/>
            <a:ext cx="1413883" cy="13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2C606C"/>
                </a:solidFill>
                <a:latin typeface="Proxima Nova 2"/>
              </a:rPr>
              <a:t>07</a:t>
            </a:r>
          </a:p>
        </p:txBody>
      </p:sp>
      <p:sp>
        <p:nvSpPr>
          <p:cNvPr id="5" name="TextBox 5"/>
          <p:cNvSpPr txBox="1"/>
          <p:nvPr/>
        </p:nvSpPr>
        <p:spPr>
          <a:xfrm rot="5400000">
            <a:off x="14509034" y="6376324"/>
            <a:ext cx="5259440" cy="50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spc="149">
                <a:solidFill>
                  <a:srgbClr val="191919"/>
                </a:solidFill>
                <a:latin typeface="Proxima Nova 1"/>
              </a:rPr>
              <a:t>#ACBSWC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271203" y="2744498"/>
            <a:ext cx="8115300" cy="2399002"/>
            <a:chOff x="0" y="0"/>
            <a:chExt cx="10820400" cy="3198669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0820400" cy="1925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00"/>
                </a:lnSpc>
              </a:pPr>
              <a:r>
                <a:rPr lang="en-US" sz="9500">
                  <a:solidFill>
                    <a:srgbClr val="2C606C"/>
                  </a:solidFill>
                  <a:latin typeface="Proxima Nova 2"/>
                </a:rPr>
                <a:t>Thank you!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82210"/>
              <a:ext cx="10820400" cy="716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9"/>
                </a:lnSpc>
              </a:pPr>
              <a:r>
                <a:rPr lang="en-US" sz="3299" spc="164">
                  <a:solidFill>
                    <a:srgbClr val="FDF7F6"/>
                  </a:solidFill>
                  <a:latin typeface="Proxima Nova 2 Bold"/>
                </a:rPr>
                <a:t>QUESTIONS OR COMMENTS?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218</Words>
  <Application>Microsoft Macintosh PowerPoint</Application>
  <PresentationFormat>Custom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Proxima Nova 2</vt:lpstr>
      <vt:lpstr>Proxima Nova 1</vt:lpstr>
      <vt:lpstr>Calibri</vt:lpstr>
      <vt:lpstr>PoynterOSDisp</vt:lpstr>
      <vt:lpstr>Arial</vt:lpstr>
      <vt:lpstr>Arimo</vt:lpstr>
      <vt:lpstr>Proxima Nova 2 Bold</vt:lpstr>
      <vt:lpstr>Heebo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and Coral Marketing Strategy Presentation</dc:title>
  <cp:lastModifiedBy>Jill Stoddard</cp:lastModifiedBy>
  <cp:revision>2</cp:revision>
  <dcterms:created xsi:type="dcterms:W3CDTF">2006-08-16T00:00:00Z</dcterms:created>
  <dcterms:modified xsi:type="dcterms:W3CDTF">2020-07-17T16:47:34Z</dcterms:modified>
  <dc:identifier>DAECLGN2MQs</dc:identifier>
</cp:coreProperties>
</file>